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sldIdLst>
    <p:sldId id="746" r:id="rId2"/>
    <p:sldId id="813" r:id="rId3"/>
    <p:sldId id="788" r:id="rId4"/>
    <p:sldId id="800" r:id="rId5"/>
    <p:sldId id="753" r:id="rId6"/>
    <p:sldId id="772" r:id="rId7"/>
    <p:sldId id="752" r:id="rId8"/>
    <p:sldId id="773" r:id="rId9"/>
    <p:sldId id="778" r:id="rId10"/>
    <p:sldId id="755" r:id="rId11"/>
    <p:sldId id="796" r:id="rId12"/>
    <p:sldId id="766" r:id="rId13"/>
    <p:sldId id="804" r:id="rId14"/>
    <p:sldId id="807" r:id="rId15"/>
    <p:sldId id="790" r:id="rId16"/>
    <p:sldId id="791" r:id="rId17"/>
    <p:sldId id="770" r:id="rId18"/>
    <p:sldId id="768" r:id="rId19"/>
    <p:sldId id="774" r:id="rId20"/>
    <p:sldId id="775" r:id="rId21"/>
    <p:sldId id="776" r:id="rId22"/>
    <p:sldId id="789" r:id="rId23"/>
    <p:sldId id="809" r:id="rId24"/>
    <p:sldId id="757" r:id="rId25"/>
    <p:sldId id="759" r:id="rId26"/>
    <p:sldId id="747" r:id="rId27"/>
    <p:sldId id="761" r:id="rId28"/>
    <p:sldId id="763" r:id="rId29"/>
    <p:sldId id="762" r:id="rId30"/>
    <p:sldId id="801" r:id="rId31"/>
    <p:sldId id="817" r:id="rId32"/>
    <p:sldId id="794" r:id="rId33"/>
    <p:sldId id="798" r:id="rId34"/>
    <p:sldId id="795" r:id="rId35"/>
    <p:sldId id="797" r:id="rId36"/>
    <p:sldId id="799" r:id="rId37"/>
    <p:sldId id="803" r:id="rId38"/>
    <p:sldId id="810" r:id="rId39"/>
    <p:sldId id="793" r:id="rId40"/>
    <p:sldId id="808" r:id="rId41"/>
    <p:sldId id="816"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64" autoAdjust="0"/>
    <p:restoredTop sz="85983" autoAdjust="0"/>
  </p:normalViewPr>
  <p:slideViewPr>
    <p:cSldViewPr>
      <p:cViewPr varScale="1">
        <p:scale>
          <a:sx n="97" d="100"/>
          <a:sy n="97" d="100"/>
        </p:scale>
        <p:origin x="2203" y="77"/>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44008-C606-426D-B2A7-022570FC24B4}"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r>
            <a:rPr lang="en-US" sz="3200" b="1" dirty="0"/>
            <a:t>Pre-existing bias</a:t>
          </a:r>
          <a:endParaRPr lang="en-US" sz="32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r>
            <a:rPr lang="en-US" sz="3200" b="1"/>
            <a:t>Technical bias</a:t>
          </a:r>
          <a:endParaRPr lang="en-US" sz="320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r>
            <a:rPr lang="en-US" sz="1600" dirty="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r>
            <a:rPr lang="en-US" sz="3200" b="1"/>
            <a:t>Emergent bias</a:t>
          </a:r>
          <a:endParaRPr lang="en-US" sz="320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r>
            <a:rPr lang="en-US" sz="1600" dirty="0"/>
            <a:t>Use of algorithms for new data without checking for bias (e.g., existing correlations in the data). </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r>
            <a:rPr lang="en-US" sz="1600" dirty="0"/>
            <a:t>For 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r>
            <a:rPr lang="en-US" sz="1600" dirty="0"/>
            <a:t>For 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r>
            <a:rPr lang="en-US" sz="1600" dirty="0"/>
            <a:t>Use of an algorithm for an unanticipated application.</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43FEC584-2B03-4B31-8C4A-16CF36D6B08F}" type="pres">
      <dgm:prSet presAssocID="{B5C44008-C606-426D-B2A7-022570FC24B4}" presName="Name0" presStyleCnt="0">
        <dgm:presLayoutVars>
          <dgm:dir/>
          <dgm:animLvl val="lvl"/>
          <dgm:resizeHandles val="exact"/>
        </dgm:presLayoutVars>
      </dgm:prSet>
      <dgm:spPr/>
    </dgm:pt>
    <dgm:pt modelId="{3C0B0E7F-F87F-481A-97D0-B19C607BC406}" type="pres">
      <dgm:prSet presAssocID="{DAAF7D6B-39C0-47C6-BBB7-87702219313C}" presName="linNode" presStyleCnt="0"/>
      <dgm:spPr/>
    </dgm:pt>
    <dgm:pt modelId="{AEBC3204-78AF-4F2A-ACE3-2FF99877BC55}" type="pres">
      <dgm:prSet presAssocID="{DAAF7D6B-39C0-47C6-BBB7-87702219313C}" presName="parentText" presStyleLbl="node1" presStyleIdx="0" presStyleCnt="3">
        <dgm:presLayoutVars>
          <dgm:chMax val="1"/>
          <dgm:bulletEnabled val="1"/>
        </dgm:presLayoutVars>
      </dgm:prSet>
      <dgm:spPr/>
    </dgm:pt>
    <dgm:pt modelId="{0C9C4202-6AA9-4DC9-BA40-6B5A169F945F}" type="pres">
      <dgm:prSet presAssocID="{DAAF7D6B-39C0-47C6-BBB7-87702219313C}" presName="descendantText" presStyleLbl="alignAccFollowNode1" presStyleIdx="0" presStyleCnt="3">
        <dgm:presLayoutVars>
          <dgm:bulletEnabled val="1"/>
        </dgm:presLayoutVars>
      </dgm:prSet>
      <dgm:spPr/>
    </dgm:pt>
    <dgm:pt modelId="{2DC2D718-60A8-41BA-8C3D-9730ABC8629C}" type="pres">
      <dgm:prSet presAssocID="{18C4CA7E-425C-4122-8C93-857467E47B91}" presName="sp" presStyleCnt="0"/>
      <dgm:spPr/>
    </dgm:pt>
    <dgm:pt modelId="{AF6654D9-98DE-438E-9562-3D8E40C1A129}" type="pres">
      <dgm:prSet presAssocID="{9DEB6E88-A6A1-465B-BDF5-BD0DA7AC24AD}" presName="linNode" presStyleCnt="0"/>
      <dgm:spPr/>
    </dgm:pt>
    <dgm:pt modelId="{78E8FA5F-43B4-419D-838F-94963D6F69D8}" type="pres">
      <dgm:prSet presAssocID="{9DEB6E88-A6A1-465B-BDF5-BD0DA7AC24AD}" presName="parentText" presStyleLbl="node1" presStyleIdx="1" presStyleCnt="3">
        <dgm:presLayoutVars>
          <dgm:chMax val="1"/>
          <dgm:bulletEnabled val="1"/>
        </dgm:presLayoutVars>
      </dgm:prSet>
      <dgm:spPr/>
    </dgm:pt>
    <dgm:pt modelId="{5BB7A5B7-7C59-4E0F-9BDC-85442E1CE86F}" type="pres">
      <dgm:prSet presAssocID="{9DEB6E88-A6A1-465B-BDF5-BD0DA7AC24AD}" presName="descendantText" presStyleLbl="alignAccFollowNode1" presStyleIdx="1" presStyleCnt="3">
        <dgm:presLayoutVars>
          <dgm:bulletEnabled val="1"/>
        </dgm:presLayoutVars>
      </dgm:prSet>
      <dgm:spPr/>
    </dgm:pt>
    <dgm:pt modelId="{242FC81B-173E-4F33-938A-E0307FD51E6C}" type="pres">
      <dgm:prSet presAssocID="{2DBEF705-3D08-4389-9104-EA73AB260161}" presName="sp" presStyleCnt="0"/>
      <dgm:spPr/>
    </dgm:pt>
    <dgm:pt modelId="{4DA385AC-3329-4AC2-AA55-719CB2C4E916}" type="pres">
      <dgm:prSet presAssocID="{AEB831A5-23F7-40EB-84CA-8582CCB88569}" presName="linNode" presStyleCnt="0"/>
      <dgm:spPr/>
    </dgm:pt>
    <dgm:pt modelId="{543C15C6-DAD7-418A-8600-5246E5221A6E}" type="pres">
      <dgm:prSet presAssocID="{AEB831A5-23F7-40EB-84CA-8582CCB88569}" presName="parentText" presStyleLbl="node1" presStyleIdx="2" presStyleCnt="3">
        <dgm:presLayoutVars>
          <dgm:chMax val="1"/>
          <dgm:bulletEnabled val="1"/>
        </dgm:presLayoutVars>
      </dgm:prSet>
      <dgm:spPr/>
    </dgm:pt>
    <dgm:pt modelId="{8AA332F7-8684-416F-8E82-ECAD1B0DCCD2}" type="pres">
      <dgm:prSet presAssocID="{AEB831A5-23F7-40EB-84CA-8582CCB88569}" presName="descendantText" presStyleLbl="alignAccFollowNode1" presStyleIdx="2" presStyleCnt="3">
        <dgm:presLayoutVars>
          <dgm:bulletEnabled val="1"/>
        </dgm:presLayoutVars>
      </dgm:prSet>
      <dgm:spPr/>
    </dgm:pt>
  </dgm:ptLst>
  <dgm:cxnLst>
    <dgm:cxn modelId="{568E5804-8B84-4E76-9360-AFD094CD248A}" type="presOf" srcId="{E085B301-A908-472E-85CB-175ED89745DF}" destId="{0C9C4202-6AA9-4DC9-BA40-6B5A169F945F}" srcOrd="0" destOrd="1" presId="urn:microsoft.com/office/officeart/2005/8/layout/vList5"/>
    <dgm:cxn modelId="{F2D3D407-E251-469F-BE00-072528EC4D13}" type="presOf" srcId="{D77727CA-EF7A-425E-92D5-EF8940B0CBA5}" destId="{5BB7A5B7-7C59-4E0F-9BDC-85442E1CE86F}" srcOrd="0" destOrd="0" presId="urn:microsoft.com/office/officeart/2005/8/layout/vList5"/>
    <dgm:cxn modelId="{DAAC8112-1466-4BAF-9B75-6CCDF8CDDE04}" srcId="{AEB831A5-23F7-40EB-84CA-8582CCB88569}" destId="{EDFA0D86-5E7C-4B34-93C5-98B4D462B334}" srcOrd="1" destOrd="0" parTransId="{7BB8E9FD-11FE-465C-BB68-441A1B0E6481}" sibTransId="{837DAA87-A990-46A9-B08B-48989E410838}"/>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4EBB916E-B668-4126-8F39-5A82CCD8BE25}" type="presOf" srcId="{B145B5CE-6804-43C5-A7A5-D7AE3FFF9D79}" destId="{0C9C4202-6AA9-4DC9-BA40-6B5A169F945F}" srcOrd="0" destOrd="0" presId="urn:microsoft.com/office/officeart/2005/8/layout/vList5"/>
    <dgm:cxn modelId="{56074676-4BB2-4D66-BB9B-8B84D29D7F5B}" srcId="{B5C44008-C606-426D-B2A7-022570FC24B4}" destId="{AEB831A5-23F7-40EB-84CA-8582CCB88569}" srcOrd="2" destOrd="0" parTransId="{E4FE1A0D-8B41-4362-BF93-75CF7D0266A5}" sibTransId="{DE023A99-7CCF-41F6-9678-424F8DF13D0D}"/>
    <dgm:cxn modelId="{0E54B456-E649-429A-AA81-580784B4B59D}" type="presOf" srcId="{9DEB6E88-A6A1-465B-BDF5-BD0DA7AC24AD}" destId="{78E8FA5F-43B4-419D-838F-94963D6F69D8}" srcOrd="0" destOrd="0" presId="urn:microsoft.com/office/officeart/2005/8/layout/vList5"/>
    <dgm:cxn modelId="{64421D79-5B39-4D57-AA0F-B032498C7A58}" srcId="{9DEB6E88-A6A1-465B-BDF5-BD0DA7AC24AD}" destId="{E7EA5C4A-EBD5-4805-A9BC-A75E1A7F1B28}" srcOrd="1" destOrd="0" parTransId="{CF3B661B-756E-4C3A-B081-3B7CFC317FF2}" sibTransId="{3FC3380B-E4B4-4052-94EF-91E5C8DE6B84}"/>
    <dgm:cxn modelId="{ABCC3694-EA9C-4445-99E4-D6F5671BEF47}" type="presOf" srcId="{AEB831A5-23F7-40EB-84CA-8582CCB88569}" destId="{543C15C6-DAD7-418A-8600-5246E5221A6E}" srcOrd="0" destOrd="0" presId="urn:microsoft.com/office/officeart/2005/8/layout/vList5"/>
    <dgm:cxn modelId="{93276B99-29E0-43D8-ADC6-2641E684E356}" type="presOf" srcId="{EDFA0D86-5E7C-4B34-93C5-98B4D462B334}" destId="{8AA332F7-8684-416F-8E82-ECAD1B0DCCD2}" srcOrd="0" destOrd="1" presId="urn:microsoft.com/office/officeart/2005/8/layout/vList5"/>
    <dgm:cxn modelId="{6362439C-6F56-4F25-9443-B34C06EA1791}" type="presOf" srcId="{E7EA5C4A-EBD5-4805-A9BC-A75E1A7F1B28}" destId="{5BB7A5B7-7C59-4E0F-9BDC-85442E1CE86F}" srcOrd="0" destOrd="1" presId="urn:microsoft.com/office/officeart/2005/8/layout/vList5"/>
    <dgm:cxn modelId="{2C1C44BF-B987-4CD5-BAF5-AC3DD3839EBF}" srcId="{9DEB6E88-A6A1-465B-BDF5-BD0DA7AC24AD}" destId="{D77727CA-EF7A-425E-92D5-EF8940B0CBA5}" srcOrd="0" destOrd="0" parTransId="{3E80D8E2-1B7D-429F-A5DE-F88EA4A0E4F1}" sibTransId="{5CB07870-A95D-47FA-9682-417CE5AFD135}"/>
    <dgm:cxn modelId="{26294FCC-D0C8-4277-9833-CDCC277827AE}" srcId="{DAAF7D6B-39C0-47C6-BBB7-87702219313C}" destId="{B145B5CE-6804-43C5-A7A5-D7AE3FFF9D79}" srcOrd="0" destOrd="0" parTransId="{B1E529B8-4ECB-47AE-BF30-09F5559CA75B}" sibTransId="{E0F2AA5F-C3D2-4046-B4C2-F447F7ABA148}"/>
    <dgm:cxn modelId="{05D04FDF-4E99-4416-AE74-FE38420E7C97}" srcId="{B5C44008-C606-426D-B2A7-022570FC24B4}" destId="{DAAF7D6B-39C0-47C6-BBB7-87702219313C}" srcOrd="0" destOrd="0" parTransId="{F9560CE2-FE5D-44A0-9FE4-C9E23638DE88}" sibTransId="{18C4CA7E-425C-4122-8C93-857467E47B91}"/>
    <dgm:cxn modelId="{2220EFE8-387E-457F-BD79-99BC17CAC3CD}" type="presOf" srcId="{B5C44008-C606-426D-B2A7-022570FC24B4}" destId="{43FEC584-2B03-4B31-8C4A-16CF36D6B08F}" srcOrd="0" destOrd="0" presId="urn:microsoft.com/office/officeart/2005/8/layout/vList5"/>
    <dgm:cxn modelId="{2D19A1EB-FAC5-4975-AD48-B5A5A7165141}" type="presOf" srcId="{DAAF7D6B-39C0-47C6-BBB7-87702219313C}" destId="{AEBC3204-78AF-4F2A-ACE3-2FF99877BC55}" srcOrd="0" destOrd="0" presId="urn:microsoft.com/office/officeart/2005/8/layout/vList5"/>
    <dgm:cxn modelId="{8BE15DEF-5123-49C6-B3D7-5BBFA500A333}" type="presOf" srcId="{5B10396C-C92D-4435-89C7-8A35FECB4B67}" destId="{8AA332F7-8684-416F-8E82-ECAD1B0DCCD2}" srcOrd="0" destOrd="0" presId="urn:microsoft.com/office/officeart/2005/8/layout/vList5"/>
    <dgm:cxn modelId="{1785BBFD-8FC7-45E8-B649-5BBFAB5F9BDD}" srcId="{B5C44008-C606-426D-B2A7-022570FC24B4}" destId="{9DEB6E88-A6A1-465B-BDF5-BD0DA7AC24AD}" srcOrd="1" destOrd="0" parTransId="{A7D76E3D-ED81-4ABB-A37B-7B154FC58703}" sibTransId="{2DBEF705-3D08-4389-9104-EA73AB260161}"/>
    <dgm:cxn modelId="{00C0B02D-AE1D-4BC6-A6B2-5C98CFF34334}" type="presParOf" srcId="{43FEC584-2B03-4B31-8C4A-16CF36D6B08F}" destId="{3C0B0E7F-F87F-481A-97D0-B19C607BC406}" srcOrd="0" destOrd="0" presId="urn:microsoft.com/office/officeart/2005/8/layout/vList5"/>
    <dgm:cxn modelId="{67E768EE-BBAF-4253-BAEE-C8804A89CE82}" type="presParOf" srcId="{3C0B0E7F-F87F-481A-97D0-B19C607BC406}" destId="{AEBC3204-78AF-4F2A-ACE3-2FF99877BC55}" srcOrd="0" destOrd="0" presId="urn:microsoft.com/office/officeart/2005/8/layout/vList5"/>
    <dgm:cxn modelId="{6B48646D-8AD6-425E-916B-B5AC1BA0CCFB}" type="presParOf" srcId="{3C0B0E7F-F87F-481A-97D0-B19C607BC406}" destId="{0C9C4202-6AA9-4DC9-BA40-6B5A169F945F}" srcOrd="1" destOrd="0" presId="urn:microsoft.com/office/officeart/2005/8/layout/vList5"/>
    <dgm:cxn modelId="{DD2855F5-9F53-4983-B5E3-524E232540DC}" type="presParOf" srcId="{43FEC584-2B03-4B31-8C4A-16CF36D6B08F}" destId="{2DC2D718-60A8-41BA-8C3D-9730ABC8629C}" srcOrd="1" destOrd="0" presId="urn:microsoft.com/office/officeart/2005/8/layout/vList5"/>
    <dgm:cxn modelId="{638D8B6F-1794-484A-A686-451961F5DAE2}" type="presParOf" srcId="{43FEC584-2B03-4B31-8C4A-16CF36D6B08F}" destId="{AF6654D9-98DE-438E-9562-3D8E40C1A129}" srcOrd="2" destOrd="0" presId="urn:microsoft.com/office/officeart/2005/8/layout/vList5"/>
    <dgm:cxn modelId="{E6802416-35B5-4BE0-B32D-1D60FCFAC329}" type="presParOf" srcId="{AF6654D9-98DE-438E-9562-3D8E40C1A129}" destId="{78E8FA5F-43B4-419D-838F-94963D6F69D8}" srcOrd="0" destOrd="0" presId="urn:microsoft.com/office/officeart/2005/8/layout/vList5"/>
    <dgm:cxn modelId="{EC0D4207-59C2-48B3-83D9-A37CEC653B5E}" type="presParOf" srcId="{AF6654D9-98DE-438E-9562-3D8E40C1A129}" destId="{5BB7A5B7-7C59-4E0F-9BDC-85442E1CE86F}" srcOrd="1" destOrd="0" presId="urn:microsoft.com/office/officeart/2005/8/layout/vList5"/>
    <dgm:cxn modelId="{2BD0A1E8-B971-4332-998E-8B4EA61DCE5A}" type="presParOf" srcId="{43FEC584-2B03-4B31-8C4A-16CF36D6B08F}" destId="{242FC81B-173E-4F33-938A-E0307FD51E6C}" srcOrd="3" destOrd="0" presId="urn:microsoft.com/office/officeart/2005/8/layout/vList5"/>
    <dgm:cxn modelId="{8CD4B0F0-5551-4774-B7B9-B30183D8D009}" type="presParOf" srcId="{43FEC584-2B03-4B31-8C4A-16CF36D6B08F}" destId="{4DA385AC-3329-4AC2-AA55-719CB2C4E916}" srcOrd="4" destOrd="0" presId="urn:microsoft.com/office/officeart/2005/8/layout/vList5"/>
    <dgm:cxn modelId="{E6E1D904-FB9B-4BF4-A708-B99BD52DE2EB}" type="presParOf" srcId="{4DA385AC-3329-4AC2-AA55-719CB2C4E916}" destId="{543C15C6-DAD7-418A-8600-5246E5221A6E}" srcOrd="0" destOrd="0" presId="urn:microsoft.com/office/officeart/2005/8/layout/vList5"/>
    <dgm:cxn modelId="{EEB45540-1E29-4402-81EF-79FB580B99BE}" type="presParOf" srcId="{4DA385AC-3329-4AC2-AA55-719CB2C4E916}" destId="{8AA332F7-8684-416F-8E82-ECAD1B0DCCD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4270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42702"/>
        <a:ext cx="2402978" cy="858030"/>
      </dsp:txXfrm>
    </dsp:sp>
    <dsp:sp modelId="{057C3BCC-3CA5-4CC4-B7F5-24388E3176BF}">
      <dsp:nvSpPr>
        <dsp:cNvPr id="0" name=""/>
        <dsp:cNvSpPr/>
      </dsp:nvSpPr>
      <dsp:spPr>
        <a:xfrm>
          <a:off x="2464" y="900733"/>
          <a:ext cx="2402978" cy="248873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900733"/>
        <a:ext cx="2402978" cy="2488739"/>
      </dsp:txXfrm>
    </dsp:sp>
    <dsp:sp modelId="{35853A24-3A1A-4732-AB27-64EAA882E8E5}">
      <dsp:nvSpPr>
        <dsp:cNvPr id="0" name=""/>
        <dsp:cNvSpPr/>
      </dsp:nvSpPr>
      <dsp:spPr>
        <a:xfrm>
          <a:off x="2741860" y="42702"/>
          <a:ext cx="2402978" cy="85803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42702"/>
        <a:ext cx="2402978" cy="858030"/>
      </dsp:txXfrm>
    </dsp:sp>
    <dsp:sp modelId="{39A921E0-BCBA-470A-9186-791A7E8DF1C7}">
      <dsp:nvSpPr>
        <dsp:cNvPr id="0" name=""/>
        <dsp:cNvSpPr/>
      </dsp:nvSpPr>
      <dsp:spPr>
        <a:xfrm>
          <a:off x="2741860" y="900733"/>
          <a:ext cx="2402978" cy="248873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900733"/>
        <a:ext cx="2402978" cy="2488739"/>
      </dsp:txXfrm>
    </dsp:sp>
    <dsp:sp modelId="{18679D45-A600-487D-A273-4812F2E69073}">
      <dsp:nvSpPr>
        <dsp:cNvPr id="0" name=""/>
        <dsp:cNvSpPr/>
      </dsp:nvSpPr>
      <dsp:spPr>
        <a:xfrm>
          <a:off x="5481256" y="42702"/>
          <a:ext cx="2402978" cy="85803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42702"/>
        <a:ext cx="2402978" cy="858030"/>
      </dsp:txXfrm>
    </dsp:sp>
    <dsp:sp modelId="{AF29BEBD-C372-4862-8229-89BA3AB51501}">
      <dsp:nvSpPr>
        <dsp:cNvPr id="0" name=""/>
        <dsp:cNvSpPr/>
      </dsp:nvSpPr>
      <dsp:spPr>
        <a:xfrm>
          <a:off x="5481256" y="900733"/>
          <a:ext cx="2402978" cy="248873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900733"/>
        <a:ext cx="2402978" cy="24887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acts rationally.</a:t>
          </a:r>
        </a:p>
      </dsp:txBody>
      <dsp:txXfrm>
        <a:off x="5359138" y="1840707"/>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C4202-6AA9-4DC9-BA40-6B5A169F945F}">
      <dsp:nvSpPr>
        <dsp:cNvPr id="0" name=""/>
        <dsp:cNvSpPr/>
      </dsp:nvSpPr>
      <dsp:spPr>
        <a:xfrm rot="5400000">
          <a:off x="4995171" y="-1907055"/>
          <a:ext cx="1132823" cy="5234431"/>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Social and institutional norms influence design and training data choices. </a:t>
          </a:r>
        </a:p>
        <a:p>
          <a:pPr marL="171450" lvl="1" indent="-171450" algn="l" defTabSz="711200">
            <a:lnSpc>
              <a:spcPct val="90000"/>
            </a:lnSpc>
            <a:spcBef>
              <a:spcPct val="0"/>
            </a:spcBef>
            <a:spcAft>
              <a:spcPct val="15000"/>
            </a:spcAft>
            <a:buChar char="•"/>
          </a:pPr>
          <a:r>
            <a:rPr lang="en-US" sz="1600" kern="1200" dirty="0"/>
            <a:t>For example: Evaluate job applicants for a job which is historically almost exclusively held by males.</a:t>
          </a:r>
        </a:p>
      </dsp:txBody>
      <dsp:txXfrm rot="-5400000">
        <a:off x="2944367" y="199049"/>
        <a:ext cx="5179131" cy="1022223"/>
      </dsp:txXfrm>
    </dsp:sp>
    <dsp:sp modelId="{AEBC3204-78AF-4F2A-ACE3-2FF99877BC55}">
      <dsp:nvSpPr>
        <dsp:cNvPr id="0" name=""/>
        <dsp:cNvSpPr/>
      </dsp:nvSpPr>
      <dsp:spPr>
        <a:xfrm>
          <a:off x="0" y="2145"/>
          <a:ext cx="2944367" cy="1416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Pre-existing bias</a:t>
          </a:r>
          <a:endParaRPr lang="en-US" sz="3200" kern="1200" dirty="0"/>
        </a:p>
      </dsp:txBody>
      <dsp:txXfrm>
        <a:off x="69125" y="71270"/>
        <a:ext cx="2806117" cy="1277779"/>
      </dsp:txXfrm>
    </dsp:sp>
    <dsp:sp modelId="{5BB7A5B7-7C59-4E0F-9BDC-85442E1CE86F}">
      <dsp:nvSpPr>
        <dsp:cNvPr id="0" name=""/>
        <dsp:cNvSpPr/>
      </dsp:nvSpPr>
      <dsp:spPr>
        <a:xfrm rot="5400000">
          <a:off x="4995171" y="-420224"/>
          <a:ext cx="1132823" cy="5234431"/>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Limitations of a program or computational power. </a:t>
          </a:r>
        </a:p>
        <a:p>
          <a:pPr marL="171450" lvl="1" indent="-171450" algn="l" defTabSz="711200">
            <a:lnSpc>
              <a:spcPct val="90000"/>
            </a:lnSpc>
            <a:spcBef>
              <a:spcPct val="0"/>
            </a:spcBef>
            <a:spcAft>
              <a:spcPct val="15000"/>
            </a:spcAft>
            <a:buChar char="•"/>
          </a:pPr>
          <a:r>
            <a:rPr lang="en-US" sz="1600" kern="1200" dirty="0"/>
            <a:t>For example: instead of a random sample, the program uses the first n data points.</a:t>
          </a:r>
        </a:p>
      </dsp:txBody>
      <dsp:txXfrm rot="-5400000">
        <a:off x="2944367" y="1685880"/>
        <a:ext cx="5179131" cy="1022223"/>
      </dsp:txXfrm>
    </dsp:sp>
    <dsp:sp modelId="{78E8FA5F-43B4-419D-838F-94963D6F69D8}">
      <dsp:nvSpPr>
        <dsp:cNvPr id="0" name=""/>
        <dsp:cNvSpPr/>
      </dsp:nvSpPr>
      <dsp:spPr>
        <a:xfrm>
          <a:off x="0" y="1488976"/>
          <a:ext cx="2944367" cy="1416029"/>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Technical bias</a:t>
          </a:r>
          <a:endParaRPr lang="en-US" sz="3200" kern="1200"/>
        </a:p>
      </dsp:txBody>
      <dsp:txXfrm>
        <a:off x="69125" y="1558101"/>
        <a:ext cx="2806117" cy="1277779"/>
      </dsp:txXfrm>
    </dsp:sp>
    <dsp:sp modelId="{8AA332F7-8684-416F-8E82-ECAD1B0DCCD2}">
      <dsp:nvSpPr>
        <dsp:cNvPr id="0" name=""/>
        <dsp:cNvSpPr/>
      </dsp:nvSpPr>
      <dsp:spPr>
        <a:xfrm rot="5400000">
          <a:off x="4995171" y="1066606"/>
          <a:ext cx="1132823" cy="5234431"/>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of algorithms for new data without checking for bias (e.g., existing correlations in the data). </a:t>
          </a:r>
        </a:p>
        <a:p>
          <a:pPr marL="171450" lvl="1" indent="-171450" algn="l" defTabSz="711200">
            <a:lnSpc>
              <a:spcPct val="90000"/>
            </a:lnSpc>
            <a:spcBef>
              <a:spcPct val="0"/>
            </a:spcBef>
            <a:spcAft>
              <a:spcPct val="15000"/>
            </a:spcAft>
            <a:buChar char="•"/>
          </a:pPr>
          <a:r>
            <a:rPr lang="en-US" sz="1600" kern="1200" dirty="0"/>
            <a:t>Use of an algorithm for an unanticipated application.</a:t>
          </a:r>
        </a:p>
      </dsp:txBody>
      <dsp:txXfrm rot="-5400000">
        <a:off x="2944367" y="3172710"/>
        <a:ext cx="5179131" cy="1022223"/>
      </dsp:txXfrm>
    </dsp:sp>
    <dsp:sp modelId="{543C15C6-DAD7-418A-8600-5246E5221A6E}">
      <dsp:nvSpPr>
        <dsp:cNvPr id="0" name=""/>
        <dsp:cNvSpPr/>
      </dsp:nvSpPr>
      <dsp:spPr>
        <a:xfrm>
          <a:off x="0" y="2975807"/>
          <a:ext cx="2944367" cy="141602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Emergent bias</a:t>
          </a:r>
          <a:endParaRPr lang="en-US" sz="3200" kern="1200"/>
        </a:p>
      </dsp:txBody>
      <dsp:txXfrm>
        <a:off x="69125" y="3044932"/>
        <a:ext cx="2806117" cy="127777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12</a:t>
            </a:fld>
            <a:endParaRPr 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19</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23</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24</a:t>
            </a:fld>
            <a:endParaRPr lang="en-US" dirty="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26</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29</a:t>
            </a:fld>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40</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5</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257300" y="720725"/>
            <a:ext cx="4800600" cy="3600450"/>
          </a:xfrm>
          <a:ln/>
        </p:spPr>
      </p:sp>
      <p:sp>
        <p:nvSpPr>
          <p:cNvPr id="41987" name="Notes Placeholder 2"/>
          <p:cNvSpPr>
            <a:spLocks noGrp="1"/>
          </p:cNvSpPr>
          <p:nvPr>
            <p:ph type="body" idx="1"/>
          </p:nvPr>
        </p:nvSpPr>
        <p:spPr>
          <a:noFill/>
          <a:ln/>
        </p:spPr>
        <p:txBody>
          <a:bodyPr/>
          <a:lstStyle/>
          <a:p>
            <a:endParaRPr lang="en-US"/>
          </a:p>
        </p:txBody>
      </p:sp>
      <p:sp>
        <p:nvSpPr>
          <p:cNvPr id="41988" name="Slide Number Placeholder 3"/>
          <p:cNvSpPr>
            <a:spLocks noGrp="1"/>
          </p:cNvSpPr>
          <p:nvPr>
            <p:ph type="sldNum" sz="quarter" idx="5"/>
          </p:nvPr>
        </p:nvSpPr>
        <p:spPr>
          <a:noFill/>
        </p:spPr>
        <p:txBody>
          <a:bodyPr/>
          <a:lstStyle/>
          <a:p>
            <a:fld id="{EFB05A11-90BE-4D23-8AF4-FCD72F563453}"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1.png"/><Relationship Id="rId7" Type="http://schemas.openxmlformats.org/officeDocument/2006/relationships/hyperlink" Target="http://www.youtube.com/watch?v=0JL04JJjoc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3.png"/><Relationship Id="rId10" Type="http://schemas.openxmlformats.org/officeDocument/2006/relationships/image" Target="../media/image34.jpeg"/><Relationship Id="rId4" Type="http://schemas.openxmlformats.org/officeDocument/2006/relationships/image" Target="../media/image32.jpeg"/><Relationship Id="rId9" Type="http://schemas.openxmlformats.org/officeDocument/2006/relationships/hyperlink" Target="http://www.nytimes.com/2010/07/05/science/05robot.html?_r=1&amp;ref=artificial_intelligence"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5.png"/><Relationship Id="rId9" Type="http://schemas.openxmlformats.org/officeDocument/2006/relationships/hyperlink" Target="http://www.pcworld.com/businesscenter/article/219893/ibm_watson_vanquishes_human_jeopardy_foe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3.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sv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 1</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pPr>
            <a:r>
              <a:rPr lang="en-US" sz="2400" dirty="0"/>
              <a:t>Advantages of the “expected utility maximization” formulation</a:t>
            </a:r>
          </a:p>
          <a:p>
            <a:pPr marL="0" indent="0">
              <a:buNone/>
            </a:pPr>
            <a:endParaRPr lang="en-US" sz="2400" dirty="0"/>
          </a:p>
          <a:p>
            <a:pPr lvl="1"/>
            <a:r>
              <a:rPr lang="en-US" sz="2400" b="1" dirty="0"/>
              <a:t>Generality</a:t>
            </a:r>
            <a:r>
              <a:rPr lang="en-US" sz="2400" dirty="0"/>
              <a:t>: an optimization that goes beyond explicit reasoning with rules.</a:t>
            </a:r>
          </a:p>
          <a:p>
            <a:pPr lvl="1"/>
            <a:r>
              <a:rPr lang="en-US" sz="2400" b="1" dirty="0"/>
              <a:t>Practicality</a:t>
            </a:r>
            <a:r>
              <a:rPr lang="en-US" sz="2400" dirty="0"/>
              <a:t>: can be adapted to many real-world problems.</a:t>
            </a:r>
          </a:p>
          <a:p>
            <a:pPr lvl="1"/>
            <a:r>
              <a:rPr lang="en-US" sz="2400" dirty="0"/>
              <a:t>Amenable to good scientific and engineering methodology including simulation and experimentation.</a:t>
            </a:r>
          </a:p>
          <a:p>
            <a:pPr lvl="1"/>
            <a:r>
              <a:rPr lang="en-US" sz="2400" dirty="0"/>
              <a:t>Only concerns the decisions/actions that are made, not the cognitive process behind them. Avoids philosophy and psychology in favor of a clearly defined objective.</a:t>
            </a:r>
          </a:p>
          <a:p>
            <a:pPr lvl="1"/>
            <a:endParaRPr lang="en-US" sz="2400" dirty="0"/>
          </a:p>
          <a:p>
            <a:pPr>
              <a:buFontTx/>
              <a:buChar char="•"/>
            </a:pPr>
            <a:endParaRPr lang="en-US" dirty="0"/>
          </a:p>
          <a:p>
            <a:pPr marL="0" indent="0">
              <a:buNone/>
            </a:pPr>
            <a:endParaRPr lang="en-US" sz="2400" dirty="0"/>
          </a:p>
          <a:p>
            <a:pPr lvl="1"/>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5674182" cy="584775"/>
          </a:xfrm>
          <a:prstGeom prst="rect">
            <a:avLst/>
          </a:prstGeom>
        </p:spPr>
        <p:txBody>
          <a:bodyPr wrap="none">
            <a:spAutoFit/>
          </a:bodyPr>
          <a:lstStyle/>
          <a:p>
            <a:pPr lvl="1">
              <a:buNone/>
            </a:pPr>
            <a:r>
              <a:rPr lang="en-US" sz="3200" b="1" dirty="0"/>
              <a:t>Create a narrow AI agent that</a:t>
            </a:r>
          </a:p>
        </p:txBody>
      </p:sp>
      <p:sp>
        <p:nvSpPr>
          <p:cNvPr id="7" name="Rectangle 6">
            <a:extLst>
              <a:ext uri="{FF2B5EF4-FFF2-40B4-BE49-F238E27FC236}">
                <a16:creationId xmlns:a16="http://schemas.microsoft.com/office/drawing/2014/main" id="{884441B2-D68C-44C5-ACDC-31A309778453}"/>
              </a:ext>
            </a:extLst>
          </p:cNvPr>
          <p:cNvSpPr/>
          <p:nvPr/>
        </p:nvSpPr>
        <p:spPr>
          <a:xfrm>
            <a:off x="1504950" y="4567148"/>
            <a:ext cx="6076950" cy="1200329"/>
          </a:xfrm>
          <a:prstGeom prst="rect">
            <a:avLst/>
          </a:prstGeom>
        </p:spPr>
        <p:txBody>
          <a:bodyPr wrap="square">
            <a:spAutoFit/>
          </a:bodyPr>
          <a:lstStyle/>
          <a:p>
            <a:pPr algn="ctr"/>
            <a:r>
              <a:rPr lang="en-US" sz="2400" b="1" dirty="0"/>
              <a:t>That is, use machines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924766" y="1676400"/>
            <a:ext cx="2667000" cy="2970044"/>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dirty="0"/>
              <a:t>C</a:t>
            </a:r>
            <a:r>
              <a:rPr lang="en-US" sz="1600" kern="1200" dirty="0">
                <a:solidFill>
                  <a:schemeClr val="tx1"/>
                </a:solidFill>
                <a:latin typeface="+mn-lt"/>
                <a:ea typeface="+mn-ea"/>
                <a:cs typeface="+mn-cs"/>
              </a:rPr>
              <a:t>ommunicate with the environment</a:t>
            </a:r>
            <a:endParaRPr lang="en-US" sz="1600" dirty="0"/>
          </a:p>
          <a:p>
            <a:pPr marL="308610" indent="-308610" defTabSz="822960">
              <a:spcAft>
                <a:spcPts val="600"/>
              </a:spcAft>
              <a:buFont typeface="Arial" panose="020B0604020202020204" pitchFamily="34" charset="0"/>
              <a:buChar char="•"/>
            </a:pPr>
            <a:r>
              <a:rPr lang="en-US" sz="1600" dirty="0"/>
              <a:t>R</a:t>
            </a:r>
            <a:r>
              <a:rPr lang="en-US" sz="1600" kern="1200" dirty="0">
                <a:solidFill>
                  <a:schemeClr val="tx1"/>
                </a:solidFill>
                <a:latin typeface="+mn-lt"/>
                <a:ea typeface="+mn-ea"/>
                <a:cs typeface="+mn-cs"/>
              </a:rPr>
              <a:t>epresent knowledge,</a:t>
            </a:r>
            <a:r>
              <a:rPr lang="en-US" sz="1600" dirty="0"/>
              <a:t> </a:t>
            </a:r>
            <a:r>
              <a:rPr lang="en-US" sz="1600" kern="1200" dirty="0">
                <a:solidFill>
                  <a:schemeClr val="tx1"/>
                </a:solidFill>
                <a:latin typeface="+mn-lt"/>
                <a:ea typeface="+mn-ea"/>
                <a:cs typeface="+mn-cs"/>
              </a:rPr>
              <a:t>reason and plan to achieve a </a:t>
            </a:r>
            <a:r>
              <a:rPr lang="en-US" sz="1600" b="1" kern="1200" dirty="0">
                <a:solidFill>
                  <a:schemeClr val="tx1"/>
                </a:solidFill>
                <a:latin typeface="+mn-lt"/>
                <a:ea typeface="+mn-ea"/>
                <a:cs typeface="+mn-cs"/>
              </a:rPr>
              <a:t>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dirty="0"/>
              <a:t>L</a:t>
            </a:r>
            <a:r>
              <a:rPr lang="en-US" sz="1600" kern="1200" dirty="0">
                <a:solidFill>
                  <a:schemeClr val="tx1"/>
                </a:solidFill>
                <a:latin typeface="+mn-lt"/>
                <a:ea typeface="+mn-ea"/>
                <a:cs typeface="+mn-cs"/>
              </a:rPr>
              <a:t>earn</a:t>
            </a:r>
          </a:p>
        </p:txBody>
      </p:sp>
      <p:pic>
        <p:nvPicPr>
          <p:cNvPr id="2" name="Graphic 1" descr="Group with solid fill">
            <a:extLst>
              <a:ext uri="{FF2B5EF4-FFF2-40B4-BE49-F238E27FC236}">
                <a16:creationId xmlns:a16="http://schemas.microsoft.com/office/drawing/2014/main" id="{C183E897-3442-3193-0715-35F3DF0871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490600612"/>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Tree>
    <p:extLst>
      <p:ext uri="{BB962C8B-B14F-4D97-AF65-F5344CB8AC3E}">
        <p14:creationId xmlns:p14="http://schemas.microsoft.com/office/powerpoint/2010/main" val="123797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3988" r="24975"/>
          <a:stretch/>
        </p:blipFill>
        <p:spPr bwMode="auto">
          <a:xfrm>
            <a:off x="2641851" y="10"/>
            <a:ext cx="650214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buFont typeface="Arial" pitchFamily="34" charset="0"/>
              <a:buChar char="•"/>
            </a:pPr>
            <a:r>
              <a:rPr lang="en-US" sz="1500" dirty="0"/>
              <a:t>Faster computers and specialized hardware (GPUs).</a:t>
            </a:r>
          </a:p>
          <a:p>
            <a:r>
              <a:rPr lang="en-US" sz="1500" dirty="0"/>
              <a:t>Lots of data (the Internet, text, sensors) and storage (cloud)</a:t>
            </a:r>
          </a:p>
          <a:p>
            <a:pPr>
              <a:buFont typeface="Arial" pitchFamily="34" charset="0"/>
              <a:buChar char="•"/>
            </a:pPr>
            <a:r>
              <a:rPr lang="en-US" sz="1500" dirty="0"/>
              <a:t>Dominance of machine learning.</a:t>
            </a:r>
          </a:p>
          <a:p>
            <a:pPr>
              <a:buFont typeface="Arial" pitchFamily="34" charset="0"/>
              <a:buChar char="•"/>
            </a:pPr>
            <a:r>
              <a:rPr lang="en-US" sz="1500" dirty="0"/>
              <a:t> New optimization methods (deep learning).</a:t>
            </a: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lnSpcReduction="10000"/>
          </a:bodyPr>
          <a:lstStyle/>
          <a:p>
            <a:pPr>
              <a:buFont typeface="Arial" pitchFamily="34" charset="0"/>
              <a:buChar char="•"/>
            </a:pPr>
            <a:r>
              <a:rPr lang="en-US" sz="1600" dirty="0"/>
              <a:t>As soon as a machine gets good at performing some task, the task is no longer considered to require much intelligence </a:t>
            </a:r>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a:t>
            </a:r>
          </a:p>
          <a:p>
            <a:pPr lvl="1">
              <a:buFont typeface="Arial" pitchFamily="34" charset="0"/>
              <a:buChar char="•"/>
            </a:pPr>
            <a:r>
              <a:rPr lang="en-US" sz="1600" dirty="0"/>
              <a:t>Now, massively parallel computers essentially use brute force search to beat grand masters</a:t>
            </a:r>
          </a:p>
          <a:p>
            <a:pPr>
              <a:buFont typeface="Arial" pitchFamily="34" charset="0"/>
              <a:buChar char="•"/>
            </a:pPr>
            <a:r>
              <a:rPr lang="en-US" sz="1600" dirty="0"/>
              <a:t>Learning once thought uniquely human</a:t>
            </a:r>
          </a:p>
          <a:p>
            <a:pPr lvl="1">
              <a:buFont typeface="Arial" pitchFamily="34" charset="0"/>
              <a:buChar char="•"/>
            </a:pPr>
            <a:r>
              <a:rPr lang="en-US" sz="1600" dirty="0"/>
              <a:t>Ada Lovelace (1842): “The Analytical Engine has no pretensions to </a:t>
            </a:r>
            <a:r>
              <a:rPr lang="en-US" sz="1600" i="1" dirty="0"/>
              <a:t>originate</a:t>
            </a:r>
            <a:r>
              <a:rPr lang="en-US" sz="1600" dirty="0"/>
              <a:t> anything. It can do </a:t>
            </a:r>
            <a:r>
              <a:rPr lang="en-US" sz="1600" i="1" dirty="0"/>
              <a:t>whatever we know how to order it</a:t>
            </a:r>
            <a:r>
              <a:rPr lang="en-US" sz="1600" dirty="0"/>
              <a:t> to perform.” </a:t>
            </a:r>
          </a:p>
          <a:p>
            <a:pPr lvl="1">
              <a:buFont typeface="Arial" pitchFamily="34" charset="0"/>
              <a:buChar char="•"/>
            </a:pPr>
            <a:r>
              <a:rPr lang="en-US" sz="1600" dirty="0"/>
              <a:t>Now machine learning is a well-developed discipline</a:t>
            </a:r>
          </a:p>
          <a:p>
            <a:pPr>
              <a:buFont typeface="Arial" pitchFamily="34" charset="0"/>
              <a:buChar char="•"/>
            </a:pPr>
            <a:r>
              <a:rPr lang="en-US" sz="1600" dirty="0"/>
              <a:t>Similar picture with animal intelligence…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can now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6" name="Rectangle 194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194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5463" y="2832763"/>
            <a:ext cx="4417314" cy="3672144"/>
          </a:xfrm>
        </p:spPr>
        <p:txBody>
          <a:bodyPr>
            <a:normAutofit fontScale="92500" lnSpcReduction="2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a:t>
            </a:r>
          </a:p>
          <a:p>
            <a:pPr marL="0" indent="0">
              <a:buNone/>
              <a:defRPr/>
            </a:pPr>
            <a:endParaRPr lang="en-US" sz="1900" dirty="0"/>
          </a:p>
          <a:p>
            <a:pPr marL="0" indent="0">
              <a:buNone/>
              <a:defRPr/>
            </a:pPr>
            <a:r>
              <a:rPr lang="en-US" sz="1900" b="1" dirty="0"/>
              <a:t>All these technologies can operate now with close to or even superhuman performance.</a:t>
            </a:r>
          </a:p>
          <a:p>
            <a:pPr marL="0" indent="0">
              <a:buNone/>
              <a:defRPr/>
            </a:pPr>
            <a:endParaRPr lang="en-US" sz="1900" dirty="0"/>
          </a:p>
          <a:p>
            <a:pPr marL="0" indent="0">
              <a:buNone/>
              <a:defRPr/>
            </a:pP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010" name="Rectangle 17000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descr="Boston Dynamics partners with Otto Motors to coordinate Mobile Robots ...">
            <a:extLst>
              <a:ext uri="{FF2B5EF4-FFF2-40B4-BE49-F238E27FC236}">
                <a16:creationId xmlns:a16="http://schemas.microsoft.com/office/drawing/2014/main" id="{808B7C8C-7D2C-63C5-CCA5-EADA61E1E7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useBgFill="1">
        <p:nvSpPr>
          <p:cNvPr id="170012" name="Freeform: Shape 17001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014" name="Freeform: Shape 17001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170016" name="Rectangle 17001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018" name="Rectangle 17001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51" name="Rectangle 174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18293172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1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a:solidFill>
                  <a:schemeClr val="tx1"/>
                </a:solidFill>
                <a:latin typeface="+mj-lt"/>
                <a:ea typeface="+mj-ea"/>
                <a:cs typeface="+mj-cs"/>
              </a:rPr>
              <a:t>Large Language Models (LLMs)</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09371" y="1737360"/>
            <a:ext cx="6013501" cy="4250339"/>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7"/>
            <a:ext cx="6386844" cy="429768"/>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348481" y="15240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410200" y="220980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810000" y="243840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629400" y="556260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16397" y="152400"/>
            <a:ext cx="5751405"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7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6406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lstStyle/>
          <a:p>
            <a:r>
              <a:rPr lang="en-US" dirty="0"/>
              <a:t>European Union</a:t>
            </a:r>
            <a:br>
              <a:rPr lang="en-US" dirty="0"/>
            </a:br>
            <a:r>
              <a:rPr lang="en-US" dirty="0"/>
              <a:t>Study (2019)</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2" y="526969"/>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333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8ABB1D-A0BC-EA76-7BA7-A533DE719C68}"/>
              </a:ext>
            </a:extLst>
          </p:cNvPr>
          <p:cNvPicPr>
            <a:picLocks noChangeAspect="1"/>
          </p:cNvPicPr>
          <p:nvPr/>
        </p:nvPicPr>
        <p:blipFill rotWithShape="1">
          <a:blip r:embed="rId2"/>
          <a:srcRect l="1017" t="6430" r="622" b="27187"/>
          <a:stretch/>
        </p:blipFill>
        <p:spPr>
          <a:xfrm>
            <a:off x="-38100" y="-2628"/>
            <a:ext cx="9220200" cy="4018621"/>
          </a:xfrm>
          <a:prstGeom prst="rect">
            <a:avLst/>
          </a:prstGeom>
        </p:spPr>
      </p:pic>
      <p:sp>
        <p:nvSpPr>
          <p:cNvPr id="23" name="Rectangle: Rounded Corners 2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7A62B216-25C2-E299-7E1A-39E2A563A72D}"/>
              </a:ext>
            </a:extLst>
          </p:cNvPr>
          <p:cNvSpPr>
            <a:spLocks noGrp="1"/>
          </p:cNvSpPr>
          <p:nvPr>
            <p:ph type="title"/>
          </p:nvPr>
        </p:nvSpPr>
        <p:spPr>
          <a:xfrm>
            <a:off x="425196" y="4203278"/>
            <a:ext cx="6417894" cy="536063"/>
          </a:xfrm>
        </p:spPr>
        <p:txBody>
          <a:bodyPr>
            <a:normAutofit/>
          </a:bodyPr>
          <a:lstStyle/>
          <a:p>
            <a:r>
              <a:rPr lang="en-US" sz="2400" dirty="0">
                <a:solidFill>
                  <a:schemeClr val="bg1"/>
                </a:solidFill>
              </a:rPr>
              <a:t>US National AI Initiative Act of 2020</a:t>
            </a:r>
          </a:p>
        </p:txBody>
      </p:sp>
      <p:sp>
        <p:nvSpPr>
          <p:cNvPr id="4" name="Content Placeholder 3">
            <a:extLst>
              <a:ext uri="{FF2B5EF4-FFF2-40B4-BE49-F238E27FC236}">
                <a16:creationId xmlns:a16="http://schemas.microsoft.com/office/drawing/2014/main" id="{3C7759B7-4820-03A8-F345-8D09F86C3E8A}"/>
              </a:ext>
            </a:extLst>
          </p:cNvPr>
          <p:cNvSpPr>
            <a:spLocks noGrp="1"/>
          </p:cNvSpPr>
          <p:nvPr>
            <p:ph idx="1"/>
          </p:nvPr>
        </p:nvSpPr>
        <p:spPr>
          <a:xfrm>
            <a:off x="425196" y="4956314"/>
            <a:ext cx="8293608" cy="1306417"/>
          </a:xfrm>
        </p:spPr>
        <p:txBody>
          <a:bodyPr>
            <a:normAutofit/>
          </a:bodyPr>
          <a:lstStyle/>
          <a:p>
            <a:pPr marL="0" indent="0">
              <a:buNone/>
            </a:pPr>
            <a:r>
              <a:rPr lang="en-US" sz="1400" dirty="0"/>
              <a:t>“The National AI Initiative Act of 2020 became law on January 1, 2021, providing for a coordinated program across the entire Federal government to </a:t>
            </a:r>
            <a:r>
              <a:rPr lang="en-US" sz="1400" b="1" dirty="0"/>
              <a:t>accelerate AI research </a:t>
            </a:r>
            <a:r>
              <a:rPr lang="en-US" sz="1400" dirty="0"/>
              <a:t>and application for the Nation’s economic prosperity and national security. The mission of the National AI Initiative is to ensure continued U.S. leadership in AI research and development, lead the world in the development and use of trustworthy AI in the public and private sectors, and prepare the present and future U.S. workforce for the integration of AI systems across all sectors of the economy and society.”</a:t>
            </a:r>
          </a:p>
        </p:txBody>
      </p:sp>
      <p:sp>
        <p:nvSpPr>
          <p:cNvPr id="7" name="TextBox 6">
            <a:extLst>
              <a:ext uri="{FF2B5EF4-FFF2-40B4-BE49-F238E27FC236}">
                <a16:creationId xmlns:a16="http://schemas.microsoft.com/office/drawing/2014/main" id="{32B021F7-A3A4-821F-D8F1-0638A3889641}"/>
              </a:ext>
            </a:extLst>
          </p:cNvPr>
          <p:cNvSpPr txBox="1"/>
          <p:nvPr/>
        </p:nvSpPr>
        <p:spPr>
          <a:xfrm>
            <a:off x="7047413" y="3654544"/>
            <a:ext cx="2077043" cy="369332"/>
          </a:xfrm>
          <a:prstGeom prst="rect">
            <a:avLst/>
          </a:prstGeom>
          <a:noFill/>
        </p:spPr>
        <p:txBody>
          <a:bodyPr wrap="none" rtlCol="0">
            <a:spAutoFit/>
          </a:bodyPr>
          <a:lstStyle/>
          <a:p>
            <a:r>
              <a:rPr lang="en-US" b="1" dirty="0">
                <a:solidFill>
                  <a:schemeClr val="bg1"/>
                </a:solidFill>
              </a:rPr>
              <a:t>https://www.ai.gov</a:t>
            </a:r>
          </a:p>
        </p:txBody>
      </p:sp>
      <p:sp>
        <p:nvSpPr>
          <p:cNvPr id="8" name="TextBox 7">
            <a:extLst>
              <a:ext uri="{FF2B5EF4-FFF2-40B4-BE49-F238E27FC236}">
                <a16:creationId xmlns:a16="http://schemas.microsoft.com/office/drawing/2014/main" id="{CEA2C07C-1327-9F43-5947-9DADA43374B8}"/>
              </a:ext>
            </a:extLst>
          </p:cNvPr>
          <p:cNvSpPr txBox="1"/>
          <p:nvPr/>
        </p:nvSpPr>
        <p:spPr>
          <a:xfrm>
            <a:off x="4511802" y="6191033"/>
            <a:ext cx="4419600" cy="369332"/>
          </a:xfrm>
          <a:prstGeom prst="rect">
            <a:avLst/>
          </a:prstGeom>
          <a:noFill/>
        </p:spPr>
        <p:txBody>
          <a:bodyPr wrap="square" rtlCol="0">
            <a:spAutoFit/>
          </a:bodyPr>
          <a:lstStyle/>
          <a:p>
            <a:r>
              <a:rPr lang="en-US" b="1" dirty="0">
                <a:solidFill>
                  <a:srgbClr val="FF0000"/>
                </a:solidFill>
              </a:rPr>
              <a:t>May also in the future provide regulations </a:t>
            </a:r>
          </a:p>
        </p:txBody>
      </p:sp>
    </p:spTree>
    <p:extLst>
      <p:ext uri="{BB962C8B-B14F-4D97-AF65-F5344CB8AC3E}">
        <p14:creationId xmlns:p14="http://schemas.microsoft.com/office/powerpoint/2010/main" val="243445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143000" y="5219988"/>
            <a:ext cx="6858000" cy="91411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44662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 and Fairness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607766201"/>
              </p:ext>
            </p:extLst>
          </p:nvPr>
        </p:nvGraphicFramePr>
        <p:xfrm>
          <a:off x="503031" y="2311618"/>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77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it 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790202065"/>
              </p:ext>
            </p:extLst>
          </p:nvPr>
        </p:nvGraphicFramePr>
        <p:xfrm>
          <a:off x="1190625" y="495300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654050" y="1353538"/>
            <a:ext cx="7981950" cy="4154984"/>
          </a:xfrm>
          <a:prstGeom prst="rect">
            <a:avLst/>
          </a:prstGeom>
          <a:noFill/>
        </p:spPr>
        <p:txBody>
          <a:bodyPr wrap="square">
            <a:spAutoFit/>
          </a:bodyPr>
          <a:lstStyle/>
          <a:p>
            <a:pPr algn="ctr"/>
            <a:r>
              <a:rPr lang="en-US" sz="2000" dirty="0"/>
              <a:t>“Have machines solve problems that a challenging for humans.”</a:t>
            </a:r>
          </a:p>
          <a:p>
            <a:endParaRPr lang="en-US" sz="2000" dirty="0"/>
          </a:p>
          <a:p>
            <a:pPr marL="342900" indent="-342900">
              <a:buFont typeface="Arial" panose="020B0604020202020204" pitchFamily="34" charset="0"/>
              <a:buChar char="•"/>
            </a:pPr>
            <a:r>
              <a:rPr lang="en-US" sz="2000" b="1" dirty="0"/>
              <a:t>Narrow AI </a:t>
            </a:r>
            <a:r>
              <a:rPr lang="en-US" sz="2000" dirty="0">
                <a:solidFill>
                  <a:schemeClr val="tx1"/>
                </a:solidFill>
                <a:latin typeface="+mn-lt"/>
                <a:ea typeface="+mn-ea"/>
                <a:cs typeface="+mn-cs"/>
              </a:rPr>
              <a:t>focuses on intelligent agents to solve a specific subproblem.</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t>
            </a:r>
            <a:r>
              <a:rPr lang="en-US" sz="2000" b="1" dirty="0"/>
              <a:t>artificial general intelligence (AGI) </a:t>
            </a:r>
            <a:r>
              <a:rPr lang="en-US" sz="2000" dirty="0"/>
              <a:t>is a hypothetical intelligent agent which can understand or learn any intellectual task that human beings or other animals can. 			         </a:t>
            </a:r>
            <a:r>
              <a:rPr lang="en-US" sz="2000" kern="1200" dirty="0">
                <a:solidFill>
                  <a:schemeClr val="bg1">
                    <a:lumMod val="65000"/>
                  </a:schemeClr>
                </a:solidFill>
                <a:latin typeface="+mn-lt"/>
                <a:ea typeface="+mn-ea"/>
                <a:cs typeface="+mn-cs"/>
              </a:rPr>
              <a:t>[Wikipedia entry on AGI]</a:t>
            </a:r>
            <a:endParaRPr lang="en-US" sz="2000" dirty="0"/>
          </a:p>
          <a:p>
            <a:endParaRPr lang="en-US" sz="2000" dirty="0"/>
          </a:p>
          <a:p>
            <a:pPr algn="ctr"/>
            <a:r>
              <a:rPr lang="en-US" sz="2400" b="1" dirty="0"/>
              <a:t>How do we achieve this?</a:t>
            </a:r>
          </a:p>
          <a:p>
            <a:endParaRPr lang="en-US" sz="2000" b="1" dirty="0"/>
          </a:p>
          <a:p>
            <a:endParaRPr lang="en-US" sz="2000" b="1" dirty="0"/>
          </a:p>
          <a:p>
            <a:r>
              <a:rPr lang="en-US" sz="2000" b="1" dirty="0"/>
              <a:t>Create an agent that</a:t>
            </a:r>
          </a:p>
          <a:p>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63862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2560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3276451"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317548"/>
            <a:ext cx="3182691" cy="2492452"/>
          </a:xfrm>
        </p:spPr>
        <p:txBody>
          <a:bodyPr>
            <a:normAutofit fontScale="77500" lnSpcReduction="20000"/>
          </a:bodyPr>
          <a:lstStyle/>
          <a:p>
            <a:pPr marL="0" indent="0">
              <a:buNone/>
            </a:pPr>
            <a:r>
              <a:rPr lang="en-US" sz="1900" dirty="0"/>
              <a:t>“Prevent accidents, misuse, or other harmful consequences of AI.”</a:t>
            </a:r>
          </a:p>
          <a:p>
            <a:pPr marL="0" indent="0">
              <a:buNone/>
            </a:pPr>
            <a:endParaRPr lang="en-US" sz="1900" dirty="0"/>
          </a:p>
          <a:p>
            <a:r>
              <a:rPr lang="en-US" sz="1900" dirty="0"/>
              <a:t>Robustness: Black swan vs. adversarial robustness</a:t>
            </a:r>
          </a:p>
          <a:p>
            <a:r>
              <a:rPr lang="en-US" sz="1900" dirty="0"/>
              <a:t>Monitoring AI</a:t>
            </a:r>
          </a:p>
          <a:p>
            <a:r>
              <a:rPr lang="en-US" sz="1900" dirty="0"/>
              <a:t>What about liability?</a:t>
            </a:r>
          </a:p>
          <a:p>
            <a:r>
              <a:rPr lang="en-US" sz="1900" dirty="0"/>
              <a:t>Goal/reward alignment</a:t>
            </a:r>
          </a:p>
          <a:p>
            <a:r>
              <a:rPr lang="en-US" sz="1900" dirty="0"/>
              <a:t>Reward hacking</a:t>
            </a:r>
          </a:p>
          <a:p>
            <a:r>
              <a:rPr lang="en-US" sz="1900" dirty="0"/>
              <a:t>AGI and instrumental convergence</a:t>
            </a:r>
          </a:p>
        </p:txBody>
      </p:sp>
      <p:sp>
        <p:nvSpPr>
          <p:cNvPr id="4" name="TextBox 3">
            <a:extLst>
              <a:ext uri="{FF2B5EF4-FFF2-40B4-BE49-F238E27FC236}">
                <a16:creationId xmlns:a16="http://schemas.microsoft.com/office/drawing/2014/main" id="{76467FEC-2B8B-FAEB-B8C4-86F695AB9DAE}"/>
              </a:ext>
            </a:extLst>
          </p:cNvPr>
          <p:cNvSpPr txBox="1"/>
          <p:nvPr/>
        </p:nvSpPr>
        <p:spPr>
          <a:xfrm>
            <a:off x="4953000" y="6560938"/>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586421" y="3886200"/>
            <a:ext cx="3235530" cy="2552779"/>
            <a:chOff x="1161391" y="615149"/>
            <a:chExt cx="7282448" cy="6124747"/>
          </a:xfrm>
        </p:grpSpPr>
        <p:sp>
          <p:nvSpPr>
            <p:cNvPr id="6" name="Rectangle 5">
              <a:extLst>
                <a:ext uri="{FF2B5EF4-FFF2-40B4-BE49-F238E27FC236}">
                  <a16:creationId xmlns:a16="http://schemas.microsoft.com/office/drawing/2014/main" id="{C550D55D-9F32-D75C-433F-6FD2CCBE6AC8}"/>
                </a:ext>
              </a:extLst>
            </p:cNvPr>
            <p:cNvSpPr/>
            <p:nvPr/>
          </p:nvSpPr>
          <p:spPr>
            <a:xfrm>
              <a:off x="2895600" y="1524000"/>
              <a:ext cx="2133600"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Intelligent Agent</a:t>
              </a:r>
              <a:endParaRPr lang="en-US" sz="3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201309" y="2640032"/>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193137" y="1943113"/>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1" name="TextBox 10">
              <a:extLst>
                <a:ext uri="{FF2B5EF4-FFF2-40B4-BE49-F238E27FC236}">
                  <a16:creationId xmlns:a16="http://schemas.microsoft.com/office/drawing/2014/main" id="{6B4CE341-C122-42D6-80D0-CEB1451506A8}"/>
                </a:ext>
              </a:extLst>
            </p:cNvPr>
            <p:cNvSpPr txBox="1"/>
            <p:nvPr/>
          </p:nvSpPr>
          <p:spPr>
            <a:xfrm>
              <a:off x="6244462" y="990600"/>
              <a:ext cx="716485" cy="502660"/>
            </a:xfrm>
            <a:prstGeom prst="rect">
              <a:avLst/>
            </a:prstGeom>
            <a:noFill/>
          </p:spPr>
          <p:txBody>
            <a:bodyPr wrap="none" rtlCol="0">
              <a:spAutoFit/>
            </a:bodyPr>
            <a:lstStyle/>
            <a:p>
              <a:r>
                <a:rPr lang="en-US" sz="8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Data</a:t>
              </a:r>
              <a:endParaRPr lang="en-US" sz="16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7" y="5372658"/>
              <a:ext cx="813966" cy="502660"/>
            </a:xfrm>
            <a:prstGeom prst="rect">
              <a:avLst/>
            </a:prstGeom>
            <a:noFill/>
          </p:spPr>
          <p:txBody>
            <a:bodyPr wrap="none" rtlCol="0">
              <a:spAutoFit/>
            </a:bodyPr>
            <a:lstStyle/>
            <a:p>
              <a:r>
                <a:rPr lang="en-US" sz="8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a:off x="4766360" y="4034655"/>
              <a:ext cx="725626" cy="502660"/>
            </a:xfrm>
            <a:prstGeom prst="rect">
              <a:avLst/>
            </a:prstGeom>
            <a:noFill/>
          </p:spPr>
          <p:txBody>
            <a:bodyPr wrap="none" rtlCol="0">
              <a:spAutoFit/>
            </a:bodyPr>
            <a:lstStyle/>
            <a:p>
              <a:r>
                <a:rPr lang="en-US" sz="8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600096" y="990600"/>
              <a:ext cx="1676397"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a:solidFill>
                    <a:schemeClr val="bg1"/>
                  </a:solidFill>
                </a:rPr>
                <a:t>Objectives and</a:t>
              </a:r>
              <a:br>
                <a:rPr lang="en-US" sz="700" dirty="0">
                  <a:solidFill>
                    <a:schemeClr val="bg1"/>
                  </a:solidFill>
                </a:rPr>
              </a:br>
              <a:r>
                <a:rPr lang="en-US" sz="70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2142764" y="6237236"/>
              <a:ext cx="1995926" cy="502660"/>
            </a:xfrm>
            <a:prstGeom prst="rect">
              <a:avLst/>
            </a:prstGeom>
            <a:noFill/>
          </p:spPr>
          <p:txBody>
            <a:bodyPr wrap="none" rtlCol="0">
              <a:spAutoFit/>
            </a:bodyPr>
            <a:lstStyle/>
            <a:p>
              <a:r>
                <a:rPr lang="en-US" sz="8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2509263" y="4781931"/>
            <a:ext cx="1315313" cy="596477"/>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Action</a:t>
            </a:r>
          </a:p>
        </p:txBody>
      </p:sp>
      <p:cxnSp>
        <p:nvCxnSpPr>
          <p:cNvPr id="24" name="Straight Connector 23">
            <a:extLst>
              <a:ext uri="{FF2B5EF4-FFF2-40B4-BE49-F238E27FC236}">
                <a16:creationId xmlns:a16="http://schemas.microsoft.com/office/drawing/2014/main" id="{94566AF4-60EB-F8EF-3B84-66C3F67BCC40}"/>
              </a:ext>
            </a:extLst>
          </p:cNvPr>
          <p:cNvCxnSpPr>
            <a:cxnSpLocks/>
          </p:cNvCxnSpPr>
          <p:nvPr/>
        </p:nvCxnSpPr>
        <p:spPr>
          <a:xfrm flipV="1">
            <a:off x="830152" y="4777806"/>
            <a:ext cx="158696" cy="840753"/>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Lst>
          </p:cNvPr>
          <p:cNvCxnSpPr>
            <a:cxnSpLocks/>
            <a:endCxn id="11" idx="0"/>
          </p:cNvCxnSpPr>
          <p:nvPr/>
        </p:nvCxnSpPr>
        <p:spPr>
          <a:xfrm flipV="1">
            <a:off x="1564069" y="4042687"/>
            <a:ext cx="1439881" cy="42393"/>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Lst>
          </p:cNvPr>
          <p:cNvSpPr txBox="1"/>
          <p:nvPr/>
        </p:nvSpPr>
        <p:spPr>
          <a:xfrm>
            <a:off x="157036" y="4916474"/>
            <a:ext cx="838691" cy="261610"/>
          </a:xfrm>
          <a:prstGeom prst="rect">
            <a:avLst/>
          </a:prstGeom>
          <a:noFill/>
        </p:spPr>
        <p:txBody>
          <a:bodyPr wrap="none" rtlCol="0">
            <a:spAutoFit/>
          </a:bodyPr>
          <a:lstStyle/>
          <a:p>
            <a:r>
              <a:rPr lang="en-US" sz="105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Lst>
          </p:cNvPr>
          <p:cNvSpPr txBox="1"/>
          <p:nvPr/>
        </p:nvSpPr>
        <p:spPr>
          <a:xfrm>
            <a:off x="1903003" y="3791590"/>
            <a:ext cx="838691" cy="261610"/>
          </a:xfrm>
          <a:prstGeom prst="rect">
            <a:avLst/>
          </a:prstGeom>
          <a:noFill/>
        </p:spPr>
        <p:txBody>
          <a:bodyPr wrap="none" rtlCol="0">
            <a:spAutoFit/>
          </a:bodyPr>
          <a:lstStyle/>
          <a:p>
            <a:r>
              <a:rPr lang="en-US" sz="1050" dirty="0">
                <a:solidFill>
                  <a:schemeClr val="accent1"/>
                </a:solidFill>
              </a:rPr>
              <a:t>Alignment?</a:t>
            </a:r>
          </a:p>
        </p:txBody>
      </p:sp>
      <p:sp>
        <p:nvSpPr>
          <p:cNvPr id="34" name="TextBox 33">
            <a:extLst>
              <a:ext uri="{FF2B5EF4-FFF2-40B4-BE49-F238E27FC236}">
                <a16:creationId xmlns:a16="http://schemas.microsoft.com/office/drawing/2014/main" id="{FEEFA7D2-4980-A89D-7113-860B5CE87DBF}"/>
              </a:ext>
            </a:extLst>
          </p:cNvPr>
          <p:cNvSpPr txBox="1"/>
          <p:nvPr/>
        </p:nvSpPr>
        <p:spPr>
          <a:xfrm>
            <a:off x="1055200" y="5234471"/>
            <a:ext cx="543739" cy="215444"/>
          </a:xfrm>
          <a:prstGeom prst="rect">
            <a:avLst/>
          </a:prstGeom>
          <a:noFill/>
        </p:spPr>
        <p:txBody>
          <a:bodyPr wrap="none" rtlCol="0">
            <a:spAutoFit/>
          </a:bodyPr>
          <a:lstStyle/>
          <a:p>
            <a:r>
              <a:rPr lang="en-US" sz="800" dirty="0">
                <a:solidFill>
                  <a:schemeClr val="accent2"/>
                </a:solidFill>
              </a:rPr>
              <a:t>program</a:t>
            </a:r>
          </a:p>
        </p:txBody>
      </p:sp>
    </p:spTree>
    <p:extLst>
      <p:ext uri="{BB962C8B-B14F-4D97-AF65-F5344CB8AC3E}">
        <p14:creationId xmlns:p14="http://schemas.microsoft.com/office/powerpoint/2010/main" val="371697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540265"/>
          </a:xfrm>
        </p:spPr>
        <p:txBody>
          <a:bodyPr>
            <a:normAutofit fontScale="850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endParaRPr lang="en-US" sz="1700" dirty="0"/>
          </a:p>
          <a:p>
            <a:r>
              <a:rPr lang="en-US" sz="1700" b="1" dirty="0"/>
              <a:t>This course will introduce simple techniques to create intelligent agents.</a:t>
            </a:r>
          </a:p>
          <a:p>
            <a:endParaRPr lang="en-US" sz="1700" dirty="0"/>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p:cNvSpPr>
            <a:spLocks noGrp="1" noChangeArrowheads="1"/>
          </p:cNvSpPr>
          <p:nvPr>
            <p:ph type="title"/>
          </p:nvPr>
        </p:nvSpPr>
        <p:spPr>
          <a:xfrm>
            <a:off x="628650" y="556997"/>
            <a:ext cx="7886700" cy="1133693"/>
          </a:xfrm>
        </p:spPr>
        <p:txBody>
          <a:bodyPr>
            <a:normAutofit/>
          </a:bodyPr>
          <a:lstStyle/>
          <a:p>
            <a:r>
              <a:rPr lang="en-US" sz="4000" dirty="0"/>
              <a:t>Thinking Like a Human</a:t>
            </a:r>
          </a:p>
        </p:txBody>
      </p:sp>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extLst>
              <p:ext uri="{D42A27DB-BD31-4B8C-83A1-F6EECF244321}">
                <p14:modId xmlns:p14="http://schemas.microsoft.com/office/powerpoint/2010/main" val="1031563721"/>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917488" y="5815231"/>
            <a:ext cx="3306739" cy="584775"/>
          </a:xfrm>
          <a:prstGeom prst="rect">
            <a:avLst/>
          </a:prstGeom>
          <a:noFill/>
        </p:spPr>
        <p:txBody>
          <a:bodyPr wrap="none" rtlCol="0">
            <a:spAutoFit/>
          </a:bodyPr>
          <a:lstStyle/>
          <a:p>
            <a:r>
              <a:rPr lang="en-US" sz="3200" b="1" dirty="0"/>
              <a:t>Cognitive Sciences</a:t>
            </a:r>
          </a:p>
        </p:txBody>
      </p:sp>
      <p:sp>
        <p:nvSpPr>
          <p:cNvPr id="5" name="Left Brace 4">
            <a:extLst>
              <a:ext uri="{FF2B5EF4-FFF2-40B4-BE49-F238E27FC236}">
                <a16:creationId xmlns:a16="http://schemas.microsoft.com/office/drawing/2014/main" id="{4894A1DB-6F51-A0EA-F97D-41524E2C0977}"/>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600202" y="2268830"/>
            <a:ext cx="5545749" cy="1922170"/>
          </a:xfrm>
          <a:prstGeom prst="rect">
            <a:avLst/>
          </a:prstGeom>
          <a:noFill/>
          <a:ln w="9525">
            <a:noFill/>
            <a:miter lim="800000"/>
            <a:headEnd/>
            <a:tailEnd/>
          </a:ln>
        </p:spPr>
      </p:pic>
      <p:sp>
        <p:nvSpPr>
          <p:cNvPr id="10244" name="Rectangle 2"/>
          <p:cNvSpPr>
            <a:spLocks noGrp="1" noChangeArrowheads="1"/>
          </p:cNvSpPr>
          <p:nvPr>
            <p:ph type="title"/>
          </p:nvPr>
        </p:nvSpPr>
        <p:spPr/>
        <p:txBody>
          <a:bodyPr/>
          <a:lstStyle/>
          <a:p>
            <a:r>
              <a:rPr lang="en-US" dirty="0"/>
              <a:t>Acting Like a Human</a:t>
            </a:r>
          </a:p>
        </p:txBody>
      </p:sp>
      <p:sp>
        <p:nvSpPr>
          <p:cNvPr id="8195" name="Rectangle 3"/>
          <p:cNvSpPr>
            <a:spLocks noGrp="1" noChangeArrowheads="1"/>
          </p:cNvSpPr>
          <p:nvPr>
            <p:ph idx="1"/>
          </p:nvPr>
        </p:nvSpPr>
        <p:spPr>
          <a:xfrm>
            <a:off x="628650" y="1447800"/>
            <a:ext cx="7886700" cy="5045074"/>
          </a:xfrm>
        </p:spPr>
        <p:txBody>
          <a:bodyPr>
            <a:normAutofit fontScale="62500" lnSpcReduction="20000"/>
          </a:bodyPr>
          <a:lstStyle/>
          <a:p>
            <a:r>
              <a:rPr lang="en-US" sz="2400" dirty="0"/>
              <a:t>Alan Turing (1950) "Computing machinery and intelligence“</a:t>
            </a:r>
          </a:p>
          <a:p>
            <a:r>
              <a:rPr lang="en-US" sz="2400" dirty="0"/>
              <a:t>The Turing Test tries to define what acting like a human means</a:t>
            </a:r>
            <a:br>
              <a:rPr lang="en-US" sz="2400" dirty="0"/>
            </a:br>
            <a:endParaRPr lang="en-US" sz="2400" dirty="0"/>
          </a:p>
          <a:p>
            <a:endParaRPr lang="en-US" sz="2400" dirty="0"/>
          </a:p>
          <a:p>
            <a:pPr marL="0" indent="0">
              <a:buNone/>
            </a:pPr>
            <a:br>
              <a:rPr lang="en-US" sz="2400" dirty="0"/>
            </a:b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What capabilities would a computer need to have to pass the Turing Test?</a:t>
            </a:r>
          </a:p>
          <a:p>
            <a:pPr lvl="1"/>
            <a:r>
              <a:rPr lang="en-US" sz="2100" dirty="0"/>
              <a:t>Natural language processing</a:t>
            </a:r>
          </a:p>
          <a:p>
            <a:pPr lvl="1"/>
            <a:r>
              <a:rPr lang="en-US" sz="2100" dirty="0"/>
              <a:t>Knowledge representation</a:t>
            </a:r>
          </a:p>
          <a:p>
            <a:pPr lvl="1"/>
            <a:r>
              <a:rPr lang="en-US" sz="2100" dirty="0"/>
              <a:t>Automated reasoning</a:t>
            </a:r>
          </a:p>
          <a:p>
            <a:pPr lvl="1"/>
            <a:r>
              <a:rPr lang="en-US" sz="2100" dirty="0"/>
              <a:t>Machine learning</a:t>
            </a:r>
          </a:p>
          <a:p>
            <a:endParaRPr lang="en-US" sz="2400" dirty="0"/>
          </a:p>
          <a:p>
            <a:r>
              <a:rPr lang="en-US" sz="2400" dirty="0"/>
              <a:t>Turing predicted that by the year 2000, machines would be able to fool 30% of human judges for five minutes. </a:t>
            </a:r>
          </a:p>
          <a:p>
            <a:r>
              <a:rPr lang="en-US" sz="2400" dirty="0"/>
              <a:t>ChatGPT in 2023 is probably doing a lot better than that!</a:t>
            </a:r>
          </a:p>
        </p:txBody>
      </p:sp>
      <p:pic>
        <p:nvPicPr>
          <p:cNvPr id="10245" name="Picture 3"/>
          <p:cNvPicPr>
            <a:picLocks noChangeAspect="1" noChangeArrowheads="1"/>
          </p:cNvPicPr>
          <p:nvPr/>
        </p:nvPicPr>
        <p:blipFill>
          <a:blip r:embed="rId4" cstate="print"/>
          <a:srcRect/>
          <a:stretch>
            <a:fillRect/>
          </a:stretch>
        </p:blipFill>
        <p:spPr bwMode="auto">
          <a:xfrm>
            <a:off x="7391400" y="762000"/>
            <a:ext cx="1247911" cy="1551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6" end="1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lnSpcReduction="1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sz="1800" dirty="0"/>
              <a:t>A lot depends on expectations.</a:t>
            </a:r>
          </a:p>
          <a:p>
            <a:pPr lvl="2">
              <a:buFont typeface="Arial" pitchFamily="34" charset="0"/>
              <a:buChar char="•"/>
            </a:pPr>
            <a:r>
              <a:rPr lang="en-US" sz="1800" i="1" dirty="0"/>
              <a:t>Anthropomorphic fallacy </a:t>
            </a:r>
            <a:r>
              <a:rPr lang="en-US" sz="1800" dirty="0"/>
              <a:t>(humans tend to humanize things)</a:t>
            </a:r>
            <a:endParaRPr lang="en-US" sz="1800" i="1" dirty="0"/>
          </a:p>
          <a:p>
            <a:pPr lvl="2">
              <a:buFont typeface="Arial" pitchFamily="34" charset="0"/>
              <a:buChar char="•"/>
            </a:pPr>
            <a:r>
              <a:rPr lang="en-US" sz="1800" dirty="0"/>
              <a:t>Imitate intelligence without intelligence. E.g., the early chatbots ELIZA (1964) simulates a conversation using pattern matching.</a:t>
            </a:r>
            <a:endParaRPr lang="en-US" sz="2400" dirty="0"/>
          </a:p>
          <a:p>
            <a:pPr marL="0" indent="0">
              <a:buNone/>
            </a:pPr>
            <a:endParaRPr lang="en-US" sz="2400" dirty="0"/>
          </a:p>
          <a:p>
            <a:pPr marL="0" indent="0">
              <a:buNone/>
            </a:pPr>
            <a:r>
              <a:rPr lang="en-US" sz="2400" dirty="0"/>
              <a:t>Is passing the Turing test a good scientific goal?</a:t>
            </a:r>
          </a:p>
          <a:p>
            <a:pPr lvl="1"/>
            <a:r>
              <a:rPr lang="en-US" dirty="0"/>
              <a:t>Engineering perspective: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1569660"/>
          </a:xfrm>
          <a:prstGeom prst="rect">
            <a:avLst/>
          </a:prstGeom>
          <a:noFill/>
        </p:spPr>
        <p:txBody>
          <a:bodyPr wrap="square">
            <a:spAutoFit/>
          </a:bodyPr>
          <a:lstStyle/>
          <a:p>
            <a:r>
              <a:rPr lang="en-US" sz="1600" dirty="0"/>
              <a:t>Thought experiment by John Searle (1980): Imitate intelligence using rules. </a:t>
            </a:r>
            <a:br>
              <a:rPr lang="en-US" sz="1600" dirty="0"/>
            </a:br>
            <a:endParaRPr lang="en-US" sz="1600" dirty="0"/>
          </a:p>
          <a:p>
            <a:r>
              <a:rPr lang="en-US" sz="1600" dirty="0"/>
              <a:t>What about modern chatbots like </a:t>
            </a:r>
            <a:r>
              <a:rPr lang="en-US" sz="1600" dirty="0" err="1"/>
              <a:t>ChatGPT</a:t>
            </a:r>
            <a:r>
              <a:rPr lang="en-US" sz="1600" dirty="0"/>
              <a:t>?</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28650" y="228600"/>
            <a:ext cx="7886700" cy="1325563"/>
          </a:xfrm>
        </p:spPr>
        <p:txBody>
          <a:bodyPr/>
          <a:lstStyle/>
          <a:p>
            <a:r>
              <a:rPr lang="en-US" dirty="0"/>
              <a:t>Thinking Rationally</a:t>
            </a:r>
          </a:p>
        </p:txBody>
      </p:sp>
      <p:sp>
        <p:nvSpPr>
          <p:cNvPr id="3" name="Content Placeholder 2"/>
          <p:cNvSpPr>
            <a:spLocks noGrp="1"/>
          </p:cNvSpPr>
          <p:nvPr>
            <p:ph idx="1"/>
          </p:nvPr>
        </p:nvSpPr>
        <p:spPr>
          <a:xfrm>
            <a:off x="628650" y="1295399"/>
            <a:ext cx="7886700" cy="3581401"/>
          </a:xfrm>
        </p:spPr>
        <p:txBody>
          <a:bodyPr>
            <a:normAutofit lnSpcReduction="10000"/>
          </a:bodyPr>
          <a:lstStyle/>
          <a:p>
            <a:pPr>
              <a:buFontTx/>
              <a:buChar char="•"/>
            </a:pPr>
            <a:r>
              <a:rPr lang="en-US" sz="1800" dirty="0"/>
              <a:t>Idealized or “right” way of thinking.</a:t>
            </a:r>
          </a:p>
          <a:p>
            <a:pPr>
              <a:buFontTx/>
              <a:buChar char="•"/>
            </a:pPr>
            <a:r>
              <a:rPr lang="en-US" sz="1800" b="1" dirty="0"/>
              <a:t>Logic:</a:t>
            </a:r>
            <a:r>
              <a:rPr lang="en-US" sz="1800" dirty="0"/>
              <a:t> Patterns of argument that always yield correct conclusions when supplied with correct premises</a:t>
            </a:r>
          </a:p>
          <a:p>
            <a:pPr lvl="1"/>
            <a:r>
              <a:rPr lang="en-US" dirty="0"/>
              <a:t>“Socrates is a man; all men are mortal; therefore, Socrates is mortal.”</a:t>
            </a:r>
          </a:p>
          <a:p>
            <a:pPr lvl="1">
              <a:buFontTx/>
              <a:buChar char="•"/>
            </a:pPr>
            <a:r>
              <a:rPr lang="en-US" dirty="0"/>
              <a:t>Beginning with Aristotle (385 BC), philosophers and mathematicians have attempted to formalize the rules of logical thought.</a:t>
            </a:r>
          </a:p>
          <a:p>
            <a:pPr>
              <a:buFontTx/>
              <a:buChar char="•"/>
            </a:pPr>
            <a:r>
              <a:rPr lang="en-US" sz="1800" b="1" i="1" dirty="0"/>
              <a:t>Logic-</a:t>
            </a:r>
            <a:r>
              <a:rPr lang="en-US" sz="1800" b="1" dirty="0"/>
              <a:t>based approach to AI: </a:t>
            </a:r>
            <a:r>
              <a:rPr lang="en-US" sz="1800" dirty="0"/>
              <a:t>Describe problem in formal logical notation and apply general deduction procedures to solve it.</a:t>
            </a:r>
          </a:p>
          <a:p>
            <a:pPr>
              <a:buFontTx/>
              <a:buChar char="•"/>
            </a:pPr>
            <a:r>
              <a:rPr lang="en-US" sz="1800" dirty="0"/>
              <a:t>Problems with the logic-based approach to AI</a:t>
            </a:r>
          </a:p>
          <a:p>
            <a:pPr lvl="1"/>
            <a:r>
              <a:rPr lang="en-US" dirty="0"/>
              <a:t>Describing real-world problems and knowledge in logical notation is hard.</a:t>
            </a:r>
          </a:p>
          <a:p>
            <a:pPr lvl="1"/>
            <a:r>
              <a:rPr lang="en-US" dirty="0"/>
              <a:t>Computational complexity of finding the solution.</a:t>
            </a:r>
          </a:p>
          <a:p>
            <a:pPr lvl="1"/>
            <a:r>
              <a:rPr lang="en-US" dirty="0"/>
              <a:t>A lot of intelligent or “rational” behavior in an uncertain world cannot be defined by simple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a14:m>
                <a:endParaRPr lang="en-US" dirty="0"/>
              </a:p>
              <a:p>
                <a:pPr indent="-114300" algn="ctr"/>
                <a:endParaRPr lang="en-US" dirty="0"/>
              </a:p>
              <a:p>
                <a:pPr indent="-114300" algn="ctr"/>
                <a:r>
                  <a:rPr lang="en-US" dirty="0"/>
                  <a:t>Should it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defRPr/>
            </a:pPr>
            <a:r>
              <a:rPr lang="en-US" sz="2800" dirty="0"/>
              <a:t>A rational agent acts to achieve the best expected outcome:</a:t>
            </a:r>
          </a:p>
          <a:p>
            <a:pPr marL="0" indent="0">
              <a:buNone/>
              <a:defRPr/>
            </a:pPr>
            <a:endParaRPr lang="en-US" sz="2800" dirty="0"/>
          </a:p>
          <a:p>
            <a:pPr lvl="1">
              <a:buFont typeface="Arial" pitchFamily="34" charset="0"/>
              <a:buChar char="•"/>
              <a:defRPr/>
            </a:pPr>
            <a:r>
              <a:rPr lang="en-US" sz="2400" dirty="0"/>
              <a:t>Goals are application-dependent and are expressed in terms of the </a:t>
            </a:r>
            <a:r>
              <a:rPr lang="en-US" sz="2400" b="1" dirty="0"/>
              <a:t>utility of outcomes.</a:t>
            </a:r>
          </a:p>
          <a:p>
            <a:pPr lvl="1">
              <a:buFont typeface="Arial" pitchFamily="34" charset="0"/>
              <a:buChar char="•"/>
              <a:defRPr/>
            </a:pPr>
            <a:r>
              <a:rPr lang="en-US" sz="2400" dirty="0"/>
              <a:t>Being rational means acting to </a:t>
            </a:r>
            <a:r>
              <a:rPr lang="en-US" sz="2400" b="1" dirty="0"/>
              <a:t>maximizing your expected utility. </a:t>
            </a:r>
            <a:r>
              <a:rPr lang="en-US" sz="2400" dirty="0"/>
              <a:t>Expectation means that different outcomes are possible (probabilities).</a:t>
            </a:r>
          </a:p>
          <a:p>
            <a:pPr lvl="1">
              <a:buFont typeface="Arial" pitchFamily="34" charset="0"/>
              <a:buChar char="•"/>
              <a:defRPr/>
            </a:pPr>
            <a:r>
              <a:rPr lang="en-US" sz="2400" dirty="0"/>
              <a:t>In practice, utility optimization is subject to the agent’s knowledge and computational constraints (</a:t>
            </a:r>
            <a:r>
              <a:rPr lang="en-US" sz="2400" b="1" dirty="0"/>
              <a:t>bounded rationality </a:t>
            </a:r>
            <a:r>
              <a:rPr lang="en-US" sz="2400" dirty="0"/>
              <a:t>or bounded optimality).</a:t>
            </a:r>
          </a:p>
          <a:p>
            <a:pPr marL="0" indent="0">
              <a:buNone/>
              <a:defRPr/>
            </a:pP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3531</TotalTime>
  <Words>2589</Words>
  <Application>Microsoft Office PowerPoint</Application>
  <PresentationFormat>On-screen Show (4:3)</PresentationFormat>
  <Paragraphs>361</Paragraphs>
  <Slides>41</Slides>
  <Notes>24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source sans pro</vt:lpstr>
      <vt:lpstr>Times New Roman</vt:lpstr>
      <vt:lpstr>Office Theme</vt:lpstr>
      <vt:lpstr>CS 5/7320  Artificial Intelligence  Introduction  AIMA Chapter 1</vt:lpstr>
      <vt:lpstr>PowerPoint Presentation</vt:lpstr>
      <vt:lpstr>What is AI?</vt:lpstr>
      <vt:lpstr>What is it the Goal of AI?</vt:lpstr>
      <vt:lpstr>Thinking Like a Human</vt:lpstr>
      <vt:lpstr>Acting Like a Human</vt:lpstr>
      <vt:lpstr>Turing Test: Criticism</vt:lpstr>
      <vt:lpstr>Thinking Rationally</vt:lpstr>
      <vt:lpstr>Acting Rationally</vt:lpstr>
      <vt:lpstr>Acting Rationally</vt:lpstr>
      <vt:lpstr>What type of AI do we cover in this course?</vt:lpstr>
      <vt:lpstr>Fields Related to AI</vt:lpstr>
      <vt:lpstr>What are the Components of an  Intelligent Agent?</vt:lpstr>
      <vt:lpstr>Machine Learning vs. Artificial Intelligence</vt:lpstr>
      <vt:lpstr>The History of AI</vt:lpstr>
      <vt:lpstr>PowerPoint Presentation</vt:lpstr>
      <vt:lpstr>What accounts for recent successes in AI?</vt:lpstr>
      <vt:lpstr>AI is harder than originally thought  Herbert Simon, 1957</vt:lpstr>
      <vt:lpstr>From Blocks World to Modern Object Recognition</vt:lpstr>
      <vt:lpstr>“Moravec’s Paradox”</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European Union</vt:lpstr>
      <vt:lpstr>PowerPoint Presentation</vt:lpstr>
      <vt:lpstr>In the US</vt:lpstr>
      <vt:lpstr>European Union Study (2019)</vt:lpstr>
      <vt:lpstr>US National AI Initiative Act of 2020</vt:lpstr>
      <vt:lpstr>PowerPoint Presentation</vt:lpstr>
      <vt:lpstr>Algorithmic Bias and Fairness</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50</cp:revision>
  <dcterms:created xsi:type="dcterms:W3CDTF">2021-01-29T15:10:36Z</dcterms:created>
  <dcterms:modified xsi:type="dcterms:W3CDTF">2023-08-30T17:22:02Z</dcterms:modified>
</cp:coreProperties>
</file>